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0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21CF6B8-D632-47C9-A149-83691DCB6666}">
          <p14:sldIdLst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F221"/>
    <a:srgbClr val="AB9B4C"/>
    <a:srgbClr val="3DFC9C"/>
    <a:srgbClr val="F9CF2D"/>
    <a:srgbClr val="EBA000"/>
    <a:srgbClr val="0C0D0D"/>
    <a:srgbClr val="F0BA00"/>
    <a:srgbClr val="F2F2F2"/>
    <a:srgbClr val="AE5300"/>
    <a:srgbClr val="A8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210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5E00E95-0164-CC56-D019-7A1B7614A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6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2F2F53-CA62-AE40-1E5A-E5C929C21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A47732-670A-58BE-A485-294E52BD42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01A68F8-C12A-583E-701F-D1B8E72FC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3A550F-0203-7014-8B62-FF889283B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53E777-CAB5-DF34-8CE9-15A1359A2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08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96B32-34F3-8D64-F5C2-4F24A010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0504B6-63DA-4E4E-2C0A-ACEF963A0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602CCA-257F-BBBB-A506-6E69DDCD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2CC57F-695A-690F-5C2C-23B67029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C7ADC7-4743-BA63-9D11-E89A5297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455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9202C7-79F9-9EAD-DAAE-D56BA1BE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772FA7-8AEF-F80B-CB62-50058C819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4537E9-306D-CA78-4E68-9F0ED627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8D54B4-BF1B-9CDA-005D-86A9979A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4A25D2-58CF-A4FF-478A-85CE7719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DC4717-127A-4E8D-4388-B95F3875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627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1459A-2F5B-D1D5-BF22-9C875638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A224AD-4EB7-66C0-9631-6B76EF914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4FA663-53E3-95D2-4B73-F1BA12848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B10C9B-66C4-B281-328E-9EABE6A05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CC1D183-7FA0-5DDC-ECCA-8DC3AB22E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3E5BCB-B677-4CEB-8A00-B0A87BE3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7F5017-76EA-C26D-FAEF-3F3283BA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3F7668-1519-A146-06D4-82118E41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0453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4354B-1B1D-1499-E911-E3CA8E18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2A4A7-A990-C186-EB63-59C025A10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4C9AFF-9750-A110-4DC5-EB11D09DE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594280-94A6-0C97-CA80-077BE6E7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7E91E5-3624-5ECE-42F3-6931294A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F3CBEB-D2D6-A6FD-F608-561972C9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816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0DE5E-21B5-0D52-9116-F0303DDE0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02022D-23CD-D5D9-53B1-B38DBAC4F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40CC84-86B8-BD7E-4032-DAEEF9782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F3D082-8A89-B185-8988-1A055C32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DA6B71-4A71-B9DD-F186-784BD5239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4008F1-FF1D-0D54-041A-98315399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26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FE46D-F0A8-FFA2-F788-BF257665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4D1853-3FD0-12FC-77C6-A21D9DBF5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2CA1E7-F7FF-EF03-8AF7-03A11C99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27B2F9-D697-0A27-6E2C-661D9762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A0FEDA-298E-48B5-89D2-4AA1622F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346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A25B2C-B464-41C7-6ECC-B7C56912F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BBD929-03DE-0483-06B7-DC3FD6222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B7CB61-905E-A701-ADD9-55D2C442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846B48-4FD4-F438-AFCC-E4BB76ED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B5D4B2-9F3C-64EA-6AFA-9E04EB24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252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210404-90A7-B18F-99D2-0E1D7519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68D4E-43A1-DA48-802F-95AAFEEF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8985D9-27BA-70C6-8C5A-648E6DBC2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A0978-1CE5-443F-8243-35AD480BCA91}" type="datetimeFigureOut">
              <a:rPr lang="pt-BR" smtClean="0"/>
              <a:t>15/09/2023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EB1D73-AC38-B155-036A-DF9604192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48346C-F264-C869-5872-494DFF0D5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60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6" r:id="rId6"/>
    <p:sldLayoutId id="2147483657" r:id="rId7"/>
    <p:sldLayoutId id="2147483658" r:id="rId8"/>
    <p:sldLayoutId id="2147483659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311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508994-973E-BA0A-C6AC-B31AE0297C66}"/>
              </a:ext>
            </a:extLst>
          </p:cNvPr>
          <p:cNvSpPr txBox="1"/>
          <p:nvPr/>
        </p:nvSpPr>
        <p:spPr>
          <a:xfrm>
            <a:off x="336884" y="487507"/>
            <a:ext cx="4748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BA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pic>
        <p:nvPicPr>
          <p:cNvPr id="9" name="Gráfico 8" descr="Homem">
            <a:extLst>
              <a:ext uri="{FF2B5EF4-FFF2-40B4-BE49-F238E27FC236}">
                <a16:creationId xmlns:a16="http://schemas.microsoft.com/office/drawing/2014/main" id="{748D5CCE-187D-237D-C211-F03C6E17E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05348" y="1552429"/>
            <a:ext cx="1559261" cy="1559261"/>
          </a:xfrm>
          <a:prstGeom prst="rect">
            <a:avLst/>
          </a:prstGeom>
        </p:spPr>
      </p:pic>
      <p:pic>
        <p:nvPicPr>
          <p:cNvPr id="10" name="Gráfico 9" descr="Homem">
            <a:extLst>
              <a:ext uri="{FF2B5EF4-FFF2-40B4-BE49-F238E27FC236}">
                <a16:creationId xmlns:a16="http://schemas.microsoft.com/office/drawing/2014/main" id="{746111AC-650F-E738-EC33-4CADAE9D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05235" y="1552429"/>
            <a:ext cx="1559261" cy="1559261"/>
          </a:xfrm>
          <a:prstGeom prst="rect">
            <a:avLst/>
          </a:prstGeom>
        </p:spPr>
      </p:pic>
      <p:pic>
        <p:nvPicPr>
          <p:cNvPr id="11" name="Gráfico 10" descr="Homem">
            <a:extLst>
              <a:ext uri="{FF2B5EF4-FFF2-40B4-BE49-F238E27FC236}">
                <a16:creationId xmlns:a16="http://schemas.microsoft.com/office/drawing/2014/main" id="{67DCF3DA-5BA8-DEF1-6104-078E6B28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05122" y="1552429"/>
            <a:ext cx="1559261" cy="1559261"/>
          </a:xfrm>
          <a:prstGeom prst="rect">
            <a:avLst/>
          </a:prstGeom>
        </p:spPr>
      </p:pic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30039300-AA72-5316-7E80-BC928B1A7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5009" y="1552429"/>
            <a:ext cx="1559261" cy="1559261"/>
          </a:xfrm>
          <a:prstGeom prst="rect">
            <a:avLst/>
          </a:prstGeom>
        </p:spPr>
      </p:pic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B3109C7F-E1DA-8A20-44BF-99966A60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04896" y="1552429"/>
            <a:ext cx="1559261" cy="1559261"/>
          </a:xfrm>
          <a:prstGeom prst="rect">
            <a:avLst/>
          </a:prstGeom>
        </p:spPr>
      </p:pic>
      <p:pic>
        <p:nvPicPr>
          <p:cNvPr id="14" name="Gráfico 13" descr="Homem">
            <a:extLst>
              <a:ext uri="{FF2B5EF4-FFF2-40B4-BE49-F238E27FC236}">
                <a16:creationId xmlns:a16="http://schemas.microsoft.com/office/drawing/2014/main" id="{34D14870-773A-60F5-7F44-A12A2C7C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04783" y="1552429"/>
            <a:ext cx="1559261" cy="1559261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3EC5D41-BB2D-8481-935A-80BA65EE2301}"/>
              </a:ext>
            </a:extLst>
          </p:cNvPr>
          <p:cNvGrpSpPr/>
          <p:nvPr/>
        </p:nvGrpSpPr>
        <p:grpSpPr>
          <a:xfrm>
            <a:off x="2750322" y="3887397"/>
            <a:ext cx="6434621" cy="2172207"/>
            <a:chOff x="6697770" y="3192381"/>
            <a:chExt cx="2085473" cy="1363580"/>
          </a:xfrm>
          <a:solidFill>
            <a:srgbClr val="F9CF2D"/>
          </a:solidFill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D5BE1875-0B2E-6B98-BEF6-73BE2FDCAB42}"/>
                </a:ext>
              </a:extLst>
            </p:cNvPr>
            <p:cNvSpPr/>
            <p:nvPr/>
          </p:nvSpPr>
          <p:spPr>
            <a:xfrm>
              <a:off x="6697770" y="3192381"/>
              <a:ext cx="2085473" cy="1363580"/>
            </a:xfrm>
            <a:prstGeom prst="rect">
              <a:avLst/>
            </a:prstGeom>
            <a:solidFill>
              <a:srgbClr val="EBA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000" b="1">
                <a:solidFill>
                  <a:schemeClr val="bg1"/>
                </a:solidFill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20A38997-4942-904D-E3DB-0168B4EADA3B}"/>
                </a:ext>
              </a:extLst>
            </p:cNvPr>
            <p:cNvSpPr/>
            <p:nvPr/>
          </p:nvSpPr>
          <p:spPr>
            <a:xfrm>
              <a:off x="6833937" y="3320716"/>
              <a:ext cx="1845032" cy="1106905"/>
            </a:xfrm>
            <a:prstGeom prst="rect">
              <a:avLst/>
            </a:prstGeom>
            <a:grpFill/>
            <a:ln>
              <a:noFill/>
            </a:ln>
            <a:effectLst>
              <a:outerShdw blurRad="228600" dist="152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5 pessoas tiveram planos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18262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508994-973E-BA0A-C6AC-B31AE0297C66}"/>
              </a:ext>
            </a:extLst>
          </p:cNvPr>
          <p:cNvSpPr txBox="1"/>
          <p:nvPr/>
        </p:nvSpPr>
        <p:spPr>
          <a:xfrm>
            <a:off x="336884" y="487507"/>
            <a:ext cx="4748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BA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pic>
        <p:nvPicPr>
          <p:cNvPr id="11" name="Gráfico 10" descr="Homem">
            <a:extLst>
              <a:ext uri="{FF2B5EF4-FFF2-40B4-BE49-F238E27FC236}">
                <a16:creationId xmlns:a16="http://schemas.microsoft.com/office/drawing/2014/main" id="{67DCF3DA-5BA8-DEF1-6104-078E6B28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45313" y="1490397"/>
            <a:ext cx="1938603" cy="1938603"/>
          </a:xfrm>
          <a:prstGeom prst="rect">
            <a:avLst/>
          </a:prstGeom>
        </p:spPr>
      </p:pic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30039300-AA72-5316-7E80-BC928B1A7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5200" y="1490397"/>
            <a:ext cx="1938603" cy="1938603"/>
          </a:xfrm>
          <a:prstGeom prst="rect">
            <a:avLst/>
          </a:prstGeom>
        </p:spPr>
      </p:pic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B3109C7F-E1DA-8A20-44BF-99966A60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5087" y="1490397"/>
            <a:ext cx="1938603" cy="1938603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3EC5D41-BB2D-8481-935A-80BA65EE2301}"/>
              </a:ext>
            </a:extLst>
          </p:cNvPr>
          <p:cNvGrpSpPr/>
          <p:nvPr/>
        </p:nvGrpSpPr>
        <p:grpSpPr>
          <a:xfrm>
            <a:off x="2750322" y="3887397"/>
            <a:ext cx="6434621" cy="2172207"/>
            <a:chOff x="6697770" y="3192381"/>
            <a:chExt cx="2085473" cy="1363580"/>
          </a:xfrm>
          <a:solidFill>
            <a:srgbClr val="F9CF2D"/>
          </a:solidFill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D5BE1875-0B2E-6B98-BEF6-73BE2FDCAB42}"/>
                </a:ext>
              </a:extLst>
            </p:cNvPr>
            <p:cNvSpPr/>
            <p:nvPr/>
          </p:nvSpPr>
          <p:spPr>
            <a:xfrm>
              <a:off x="6697770" y="3192381"/>
              <a:ext cx="2085473" cy="1363580"/>
            </a:xfrm>
            <a:prstGeom prst="rect">
              <a:avLst/>
            </a:prstGeom>
            <a:solidFill>
              <a:srgbClr val="EBA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000" b="1">
                <a:solidFill>
                  <a:schemeClr val="bg1"/>
                </a:solidFill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20A38997-4942-904D-E3DB-0168B4EADA3B}"/>
                </a:ext>
              </a:extLst>
            </p:cNvPr>
            <p:cNvSpPr/>
            <p:nvPr/>
          </p:nvSpPr>
          <p:spPr>
            <a:xfrm>
              <a:off x="6833937" y="3320716"/>
              <a:ext cx="1845032" cy="1106905"/>
            </a:xfrm>
            <a:prstGeom prst="rect">
              <a:avLst/>
            </a:prstGeom>
            <a:grpFill/>
            <a:ln>
              <a:noFill/>
            </a:ln>
            <a:effectLst>
              <a:outerShdw blurRad="228600" dist="152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3 pessoas tentaram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32078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508994-973E-BA0A-C6AC-B31AE0297C66}"/>
              </a:ext>
            </a:extLst>
          </p:cNvPr>
          <p:cNvSpPr txBox="1"/>
          <p:nvPr/>
        </p:nvSpPr>
        <p:spPr>
          <a:xfrm>
            <a:off x="336884" y="487507"/>
            <a:ext cx="4748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BA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30039300-AA72-5316-7E80-BC928B1A7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45200" y="1081831"/>
            <a:ext cx="2347170" cy="2347170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3EC5D41-BB2D-8481-935A-80BA65EE2301}"/>
              </a:ext>
            </a:extLst>
          </p:cNvPr>
          <p:cNvGrpSpPr/>
          <p:nvPr/>
        </p:nvGrpSpPr>
        <p:grpSpPr>
          <a:xfrm>
            <a:off x="2750322" y="3887397"/>
            <a:ext cx="6434621" cy="2172207"/>
            <a:chOff x="6697770" y="3192381"/>
            <a:chExt cx="2085473" cy="1363580"/>
          </a:xfrm>
          <a:solidFill>
            <a:srgbClr val="F9CF2D"/>
          </a:solidFill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D5BE1875-0B2E-6B98-BEF6-73BE2FDCAB42}"/>
                </a:ext>
              </a:extLst>
            </p:cNvPr>
            <p:cNvSpPr/>
            <p:nvPr/>
          </p:nvSpPr>
          <p:spPr>
            <a:xfrm>
              <a:off x="6697770" y="3192381"/>
              <a:ext cx="2085473" cy="1363580"/>
            </a:xfrm>
            <a:prstGeom prst="rect">
              <a:avLst/>
            </a:prstGeom>
            <a:solidFill>
              <a:srgbClr val="EBA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000" b="1">
                <a:solidFill>
                  <a:schemeClr val="bg1"/>
                </a:solidFill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20A38997-4942-904D-E3DB-0168B4EADA3B}"/>
                </a:ext>
              </a:extLst>
            </p:cNvPr>
            <p:cNvSpPr/>
            <p:nvPr/>
          </p:nvSpPr>
          <p:spPr>
            <a:xfrm>
              <a:off x="6833937" y="3320716"/>
              <a:ext cx="1845032" cy="1106905"/>
            </a:xfrm>
            <a:prstGeom prst="rect">
              <a:avLst/>
            </a:prstGeom>
            <a:grpFill/>
            <a:ln>
              <a:noFill/>
            </a:ln>
            <a:effectLst>
              <a:outerShdw blurRad="228600" dist="152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 pessoa foi atendida no PS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69135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ln w="57150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QUEM QUER SE MATAR NÃO AVISA, FAZ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E2664AF-EE5A-2829-93B1-62178F4DFC0A}"/>
              </a:ext>
            </a:extLst>
          </p:cNvPr>
          <p:cNvGrpSpPr/>
          <p:nvPr/>
        </p:nvGrpSpPr>
        <p:grpSpPr>
          <a:xfrm>
            <a:off x="3944204" y="4289917"/>
            <a:ext cx="4057933" cy="1667302"/>
            <a:chOff x="5609230" y="4070022"/>
            <a:chExt cx="4057933" cy="1667302"/>
          </a:xfrm>
        </p:grpSpPr>
        <p:pic>
          <p:nvPicPr>
            <p:cNvPr id="13" name="Gráfico 12" descr="Sem sinal">
              <a:extLst>
                <a:ext uri="{FF2B5EF4-FFF2-40B4-BE49-F238E27FC236}">
                  <a16:creationId xmlns:a16="http://schemas.microsoft.com/office/drawing/2014/main" id="{BE419446-AB60-4152-953A-1738D78B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09230" y="4070022"/>
              <a:ext cx="1667302" cy="1667302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6B1BFCE-8F40-8DD9-3AED-4E0F5A19D301}"/>
                </a:ext>
              </a:extLst>
            </p:cNvPr>
            <p:cNvSpPr txBox="1"/>
            <p:nvPr/>
          </p:nvSpPr>
          <p:spPr>
            <a:xfrm>
              <a:off x="7137624" y="4241954"/>
              <a:ext cx="25295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MITO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2867788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ln w="57150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PENSAR EM SUICÍDIO É COMUM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CAFE26-86C2-3E11-9A8F-06AABE91F177}"/>
              </a:ext>
            </a:extLst>
          </p:cNvPr>
          <p:cNvGrpSpPr/>
          <p:nvPr/>
        </p:nvGrpSpPr>
        <p:grpSpPr>
          <a:xfrm>
            <a:off x="3202853" y="4289917"/>
            <a:ext cx="5786293" cy="1667302"/>
            <a:chOff x="652973" y="3364434"/>
            <a:chExt cx="5786293" cy="1667302"/>
          </a:xfrm>
        </p:grpSpPr>
        <p:pic>
          <p:nvPicPr>
            <p:cNvPr id="11" name="Gráfico 10" descr="Sinal de polegar para cima">
              <a:extLst>
                <a:ext uri="{FF2B5EF4-FFF2-40B4-BE49-F238E27FC236}">
                  <a16:creationId xmlns:a16="http://schemas.microsoft.com/office/drawing/2014/main" id="{0ADE3EEE-F060-9EEA-223F-5E147199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B0658AC-E403-F7F1-D40F-EB2C961B6AB9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312754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ln w="57150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FALAR SOBRE SUICÍDIO PODE INCENTIVAR MAIS SUICÍDIOS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E772FD0-4A70-308F-8CB0-0C1C21249D77}"/>
              </a:ext>
            </a:extLst>
          </p:cNvPr>
          <p:cNvGrpSpPr/>
          <p:nvPr/>
        </p:nvGrpSpPr>
        <p:grpSpPr>
          <a:xfrm>
            <a:off x="3944204" y="4289917"/>
            <a:ext cx="4057933" cy="1667302"/>
            <a:chOff x="5609230" y="4070022"/>
            <a:chExt cx="4057933" cy="1667302"/>
          </a:xfrm>
        </p:grpSpPr>
        <p:pic>
          <p:nvPicPr>
            <p:cNvPr id="3" name="Gráfico 2" descr="Sem sinal">
              <a:extLst>
                <a:ext uri="{FF2B5EF4-FFF2-40B4-BE49-F238E27FC236}">
                  <a16:creationId xmlns:a16="http://schemas.microsoft.com/office/drawing/2014/main" id="{BC5B2F60-5ADA-C1B0-FAA2-322155B5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09230" y="4070022"/>
              <a:ext cx="1667302" cy="1667302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CCEAC2BA-EDAF-C558-6EAA-432AF9CC2955}"/>
                </a:ext>
              </a:extLst>
            </p:cNvPr>
            <p:cNvSpPr txBox="1"/>
            <p:nvPr/>
          </p:nvSpPr>
          <p:spPr>
            <a:xfrm>
              <a:off x="7137624" y="4241954"/>
              <a:ext cx="25295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MITO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5287241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ln w="57150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 SUICÍDIO ESTÁ VINCULADO ALGUM TRANSTORNO MENTAL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CAFE26-86C2-3E11-9A8F-06AABE91F177}"/>
              </a:ext>
            </a:extLst>
          </p:cNvPr>
          <p:cNvGrpSpPr/>
          <p:nvPr/>
        </p:nvGrpSpPr>
        <p:grpSpPr>
          <a:xfrm>
            <a:off x="3202853" y="4289917"/>
            <a:ext cx="5786293" cy="1667302"/>
            <a:chOff x="652973" y="3364434"/>
            <a:chExt cx="5786293" cy="1667302"/>
          </a:xfrm>
        </p:grpSpPr>
        <p:pic>
          <p:nvPicPr>
            <p:cNvPr id="11" name="Gráfico 10" descr="Sinal de polegar para cima">
              <a:extLst>
                <a:ext uri="{FF2B5EF4-FFF2-40B4-BE49-F238E27FC236}">
                  <a16:creationId xmlns:a16="http://schemas.microsoft.com/office/drawing/2014/main" id="{0ADE3EEE-F060-9EEA-223F-5E147199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B0658AC-E403-F7F1-D40F-EB2C961B6AB9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53F24C-816C-6D47-92B4-C052F8C59BE4}"/>
              </a:ext>
            </a:extLst>
          </p:cNvPr>
          <p:cNvSpPr txBox="1"/>
          <p:nvPr/>
        </p:nvSpPr>
        <p:spPr>
          <a:xfrm>
            <a:off x="4172838" y="5836763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EM 90% DOS CASOS</a:t>
            </a:r>
          </a:p>
        </p:txBody>
      </p:sp>
    </p:spTree>
    <p:extLst>
      <p:ext uri="{BB962C8B-B14F-4D97-AF65-F5344CB8AC3E}">
        <p14:creationId xmlns:p14="http://schemas.microsoft.com/office/powerpoint/2010/main" val="2570187536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b="1" dirty="0">
                <a:ln w="57150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O SUICÍDIO É PREVINÍVEL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CAFE26-86C2-3E11-9A8F-06AABE91F177}"/>
              </a:ext>
            </a:extLst>
          </p:cNvPr>
          <p:cNvGrpSpPr/>
          <p:nvPr/>
        </p:nvGrpSpPr>
        <p:grpSpPr>
          <a:xfrm>
            <a:off x="3202853" y="4289917"/>
            <a:ext cx="5786293" cy="1667302"/>
            <a:chOff x="652973" y="3364434"/>
            <a:chExt cx="5786293" cy="1667302"/>
          </a:xfrm>
        </p:grpSpPr>
        <p:pic>
          <p:nvPicPr>
            <p:cNvPr id="11" name="Gráfico 10" descr="Sinal de polegar para cima">
              <a:extLst>
                <a:ext uri="{FF2B5EF4-FFF2-40B4-BE49-F238E27FC236}">
                  <a16:creationId xmlns:a16="http://schemas.microsoft.com/office/drawing/2014/main" id="{0ADE3EEE-F060-9EEA-223F-5E147199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B0658AC-E403-F7F1-D40F-EB2C961B6AB9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3470136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ln w="57150">
                  <a:solidFill>
                    <a:schemeClr val="tx1"/>
                  </a:solidFill>
                </a:ln>
                <a:latin typeface="Arial" panose="020B0604020202020204" pitchFamily="34" charset="0"/>
                <a:cs typeface="Arial" panose="020B0604020202020204" pitchFamily="34" charset="0"/>
              </a:rPr>
              <a:t>QUEM ESTÁ POR PERTO PODE AJUDAR UMA PESSOA QUE PENSA EM SUICÍDIO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3F8970B-2887-F192-18D0-4C47D01D6F3D}"/>
              </a:ext>
            </a:extLst>
          </p:cNvPr>
          <p:cNvGrpSpPr/>
          <p:nvPr/>
        </p:nvGrpSpPr>
        <p:grpSpPr>
          <a:xfrm>
            <a:off x="3202853" y="4289917"/>
            <a:ext cx="5786293" cy="1667302"/>
            <a:chOff x="652973" y="3364434"/>
            <a:chExt cx="5786293" cy="1667302"/>
          </a:xfrm>
        </p:grpSpPr>
        <p:pic>
          <p:nvPicPr>
            <p:cNvPr id="7" name="Gráfico 6" descr="Sinal de polegar para cima">
              <a:extLst>
                <a:ext uri="{FF2B5EF4-FFF2-40B4-BE49-F238E27FC236}">
                  <a16:creationId xmlns:a16="http://schemas.microsoft.com/office/drawing/2014/main" id="{616F327C-1F1B-ECDF-DFFA-C0135FD7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AF31E6D-4C37-82E8-641B-7EA2AD1A24A1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1724853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Semáforo">
            <a:extLst>
              <a:ext uri="{FF2B5EF4-FFF2-40B4-BE49-F238E27FC236}">
                <a16:creationId xmlns:a16="http://schemas.microsoft.com/office/drawing/2014/main" id="{54952032-1DB8-A463-3390-55C8B0D2C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3050" y="38100"/>
            <a:ext cx="6838950" cy="683895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D54038E-FAA0-5A20-5E03-9FBE0B2845ED}"/>
              </a:ext>
            </a:extLst>
          </p:cNvPr>
          <p:cNvSpPr/>
          <p:nvPr/>
        </p:nvSpPr>
        <p:spPr>
          <a:xfrm>
            <a:off x="8096250" y="1219200"/>
            <a:ext cx="1352550" cy="1352550"/>
          </a:xfrm>
          <a:prstGeom prst="ellipse">
            <a:avLst/>
          </a:prstGeom>
          <a:solidFill>
            <a:srgbClr val="00B050"/>
          </a:solidFill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9A4F4E0D-6175-97A6-A70A-CB30EEE6ED6E}"/>
              </a:ext>
            </a:extLst>
          </p:cNvPr>
          <p:cNvSpPr/>
          <p:nvPr/>
        </p:nvSpPr>
        <p:spPr>
          <a:xfrm>
            <a:off x="8096250" y="2781300"/>
            <a:ext cx="1352550" cy="13525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3E24D4D9-3C6C-10EF-DA82-2C71EC80C1E2}"/>
              </a:ext>
            </a:extLst>
          </p:cNvPr>
          <p:cNvSpPr/>
          <p:nvPr/>
        </p:nvSpPr>
        <p:spPr>
          <a:xfrm>
            <a:off x="8096250" y="4343400"/>
            <a:ext cx="1352550" cy="1352550"/>
          </a:xfrm>
          <a:prstGeom prst="ellipse">
            <a:avLst/>
          </a:prstGeom>
          <a:solidFill>
            <a:schemeClr val="bg1">
              <a:alpha val="2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8D8FCB-D198-AFB9-7C7F-DEBA3CA7CB58}"/>
              </a:ext>
            </a:extLst>
          </p:cNvPr>
          <p:cNvSpPr txBox="1"/>
          <p:nvPr/>
        </p:nvSpPr>
        <p:spPr>
          <a:xfrm>
            <a:off x="368967" y="1895475"/>
            <a:ext cx="474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EBA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SINAL DE ALERTA !!!</a:t>
            </a:r>
          </a:p>
        </p:txBody>
      </p:sp>
    </p:spTree>
    <p:extLst>
      <p:ext uri="{BB962C8B-B14F-4D97-AF65-F5344CB8AC3E}">
        <p14:creationId xmlns:p14="http://schemas.microsoft.com/office/powerpoint/2010/main" val="1426647141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aixaDeTexto 19">
            <a:extLst>
              <a:ext uri="{FF2B5EF4-FFF2-40B4-BE49-F238E27FC236}">
                <a16:creationId xmlns:a16="http://schemas.microsoft.com/office/drawing/2014/main" id="{5B976418-E313-2B27-E22A-0DA37AB9AE76}"/>
              </a:ext>
            </a:extLst>
          </p:cNvPr>
          <p:cNvSpPr txBox="1"/>
          <p:nvPr/>
        </p:nvSpPr>
        <p:spPr>
          <a:xfrm>
            <a:off x="7498945" y="4883186"/>
            <a:ext cx="43501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600" b="1" dirty="0">
                <a:ln w="38100">
                  <a:solidFill>
                    <a:schemeClr val="tx1"/>
                  </a:solidFill>
                </a:ln>
                <a:noFill/>
              </a:rPr>
              <a:t>Mike </a:t>
            </a:r>
            <a:r>
              <a:rPr lang="pt-BR" sz="6600" b="1" dirty="0" err="1">
                <a:ln w="38100">
                  <a:solidFill>
                    <a:schemeClr val="tx1"/>
                  </a:solidFill>
                </a:ln>
                <a:noFill/>
              </a:rPr>
              <a:t>Emme</a:t>
            </a:r>
            <a:endParaRPr lang="pt-BR" sz="6600" b="1" dirty="0">
              <a:ln w="38100">
                <a:solidFill>
                  <a:schemeClr val="tx1"/>
                </a:solidFill>
              </a:ln>
              <a:noFill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098B2C02-BCDD-612B-2D31-E9B4FDB8C8C9}"/>
              </a:ext>
            </a:extLst>
          </p:cNvPr>
          <p:cNvGrpSpPr/>
          <p:nvPr/>
        </p:nvGrpSpPr>
        <p:grpSpPr>
          <a:xfrm>
            <a:off x="279902" y="324855"/>
            <a:ext cx="7885530" cy="6156155"/>
            <a:chOff x="263860" y="537411"/>
            <a:chExt cx="7853445" cy="5911515"/>
          </a:xfrm>
        </p:grpSpPr>
        <p:sp>
          <p:nvSpPr>
            <p:cNvPr id="15" name="Elipse 14">
              <a:extLst>
                <a:ext uri="{FF2B5EF4-FFF2-40B4-BE49-F238E27FC236}">
                  <a16:creationId xmlns:a16="http://schemas.microsoft.com/office/drawing/2014/main" id="{6BA412E9-16CE-BC00-E5FF-48D1F93D553E}"/>
                </a:ext>
              </a:extLst>
            </p:cNvPr>
            <p:cNvSpPr/>
            <p:nvPr/>
          </p:nvSpPr>
          <p:spPr>
            <a:xfrm>
              <a:off x="263861" y="537411"/>
              <a:ext cx="7853444" cy="5911515"/>
            </a:xfrm>
            <a:prstGeom prst="ellipse">
              <a:avLst/>
            </a:prstGeom>
            <a:solidFill>
              <a:srgbClr val="BDBA0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BA73C4C-2D26-7A5F-8922-3658C6CA3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325"/>
            <a:stretch/>
          </p:blipFill>
          <p:spPr>
            <a:xfrm>
              <a:off x="263860" y="778042"/>
              <a:ext cx="7704830" cy="5542547"/>
            </a:xfrm>
            <a:prstGeom prst="ellipse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7F2F2D68-AF26-A42D-EE2E-332C4C530F3F}"/>
              </a:ext>
            </a:extLst>
          </p:cNvPr>
          <p:cNvGrpSpPr/>
          <p:nvPr/>
        </p:nvGrpSpPr>
        <p:grpSpPr>
          <a:xfrm>
            <a:off x="7692829" y="2901882"/>
            <a:ext cx="2085473" cy="1363580"/>
            <a:chOff x="6697770" y="3192381"/>
            <a:chExt cx="2085473" cy="1363580"/>
          </a:xfrm>
          <a:solidFill>
            <a:srgbClr val="F9CF2D"/>
          </a:solidFill>
        </p:grpSpPr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C4CEF6B6-8AF4-BE2C-9706-952A943D1688}"/>
                </a:ext>
              </a:extLst>
            </p:cNvPr>
            <p:cNvSpPr/>
            <p:nvPr/>
          </p:nvSpPr>
          <p:spPr>
            <a:xfrm>
              <a:off x="6697770" y="3192381"/>
              <a:ext cx="2085473" cy="1363580"/>
            </a:xfrm>
            <a:prstGeom prst="rect">
              <a:avLst/>
            </a:prstGeom>
            <a:solidFill>
              <a:srgbClr val="EBA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000" b="1">
                <a:solidFill>
                  <a:schemeClr val="bg1"/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A7D4457-F012-4751-2B2B-0B2DA9D4F42A}"/>
                </a:ext>
              </a:extLst>
            </p:cNvPr>
            <p:cNvSpPr/>
            <p:nvPr/>
          </p:nvSpPr>
          <p:spPr>
            <a:xfrm>
              <a:off x="6833937" y="3320716"/>
              <a:ext cx="1845032" cy="1106905"/>
            </a:xfrm>
            <a:prstGeom prst="rect">
              <a:avLst/>
            </a:prstGeom>
            <a:grpFill/>
            <a:ln>
              <a:noFill/>
            </a:ln>
            <a:effectLst>
              <a:outerShdw blurRad="228600" dist="152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História</a:t>
              </a:r>
            </a:p>
          </p:txBody>
        </p:sp>
      </p:grpSp>
      <p:sp>
        <p:nvSpPr>
          <p:cNvPr id="21" name="Freeform 7">
            <a:extLst>
              <a:ext uri="{FF2B5EF4-FFF2-40B4-BE49-F238E27FC236}">
                <a16:creationId xmlns:a16="http://schemas.microsoft.com/office/drawing/2014/main" id="{3864917F-843C-6CA6-3337-F7B9B6694F0F}"/>
              </a:ext>
            </a:extLst>
          </p:cNvPr>
          <p:cNvSpPr/>
          <p:nvPr/>
        </p:nvSpPr>
        <p:spPr>
          <a:xfrm rot="14276369" flipH="1" flipV="1">
            <a:off x="9341923" y="841528"/>
            <a:ext cx="2151107" cy="1417113"/>
          </a:xfrm>
          <a:custGeom>
            <a:avLst/>
            <a:gdLst/>
            <a:ahLst/>
            <a:cxnLst/>
            <a:rect l="l" t="t" r="r" b="b"/>
            <a:pathLst>
              <a:path w="8087983" h="6662476">
                <a:moveTo>
                  <a:pt x="8087983" y="0"/>
                </a:moveTo>
                <a:lnTo>
                  <a:pt x="0" y="0"/>
                </a:lnTo>
                <a:lnTo>
                  <a:pt x="0" y="6662476"/>
                </a:lnTo>
                <a:lnTo>
                  <a:pt x="8087983" y="6662476"/>
                </a:lnTo>
                <a:lnTo>
                  <a:pt x="808798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019235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0" grpId="0"/>
          <p:bldP spid="21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Semáforo">
            <a:extLst>
              <a:ext uri="{FF2B5EF4-FFF2-40B4-BE49-F238E27FC236}">
                <a16:creationId xmlns:a16="http://schemas.microsoft.com/office/drawing/2014/main" id="{54952032-1DB8-A463-3390-55C8B0D2C5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353050" y="38100"/>
            <a:ext cx="6838950" cy="683895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A4F4E0D-6175-97A6-A70A-CB30EEE6ED6E}"/>
              </a:ext>
            </a:extLst>
          </p:cNvPr>
          <p:cNvSpPr/>
          <p:nvPr/>
        </p:nvSpPr>
        <p:spPr>
          <a:xfrm>
            <a:off x="8096250" y="2781300"/>
            <a:ext cx="1352550" cy="1352550"/>
          </a:xfrm>
          <a:prstGeom prst="ellipse">
            <a:avLst/>
          </a:prstGeom>
          <a:solidFill>
            <a:srgbClr val="F4F22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08D8FCB-D198-AFB9-7C7F-DEBA3CA7CB58}"/>
              </a:ext>
            </a:extLst>
          </p:cNvPr>
          <p:cNvSpPr txBox="1"/>
          <p:nvPr/>
        </p:nvSpPr>
        <p:spPr>
          <a:xfrm>
            <a:off x="368967" y="1895475"/>
            <a:ext cx="47484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EBA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SINAL DE ALERTA !!!</a:t>
            </a:r>
          </a:p>
        </p:txBody>
      </p:sp>
    </p:spTree>
    <p:extLst>
      <p:ext uri="{BB962C8B-B14F-4D97-AF65-F5344CB8AC3E}">
        <p14:creationId xmlns:p14="http://schemas.microsoft.com/office/powerpoint/2010/main" val="6263594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aixaDeTexto 46">
            <a:extLst>
              <a:ext uri="{FF2B5EF4-FFF2-40B4-BE49-F238E27FC236}">
                <a16:creationId xmlns:a16="http://schemas.microsoft.com/office/drawing/2014/main" id="{8BD4D8C8-CDF6-16BD-03B3-F2F75EDE4AB3}"/>
              </a:ext>
            </a:extLst>
          </p:cNvPr>
          <p:cNvSpPr txBox="1"/>
          <p:nvPr/>
        </p:nvSpPr>
        <p:spPr>
          <a:xfrm>
            <a:off x="336884" y="487507"/>
            <a:ext cx="669256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spc="300" dirty="0">
                <a:ln w="38100">
                  <a:solidFill>
                    <a:schemeClr val="tx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9D0F1E9-E5A6-A0C6-664F-776C44B64740}"/>
              </a:ext>
            </a:extLst>
          </p:cNvPr>
          <p:cNvGrpSpPr/>
          <p:nvPr/>
        </p:nvGrpSpPr>
        <p:grpSpPr>
          <a:xfrm>
            <a:off x="6649453" y="182707"/>
            <a:ext cx="4438649" cy="5882986"/>
            <a:chOff x="4876800" y="487507"/>
            <a:chExt cx="4381499" cy="6370493"/>
          </a:xfrm>
        </p:grpSpPr>
        <p:sp>
          <p:nvSpPr>
            <p:cNvPr id="4" name="Nuvem 3">
              <a:extLst>
                <a:ext uri="{FF2B5EF4-FFF2-40B4-BE49-F238E27FC236}">
                  <a16:creationId xmlns:a16="http://schemas.microsoft.com/office/drawing/2014/main" id="{0713E377-D0C2-EE79-1DE4-2B8EEA18504F}"/>
                </a:ext>
              </a:extLst>
            </p:cNvPr>
            <p:cNvSpPr/>
            <p:nvPr/>
          </p:nvSpPr>
          <p:spPr>
            <a:xfrm>
              <a:off x="4876800" y="487507"/>
              <a:ext cx="4381499" cy="6370493"/>
            </a:xfrm>
            <a:prstGeom prst="cloud">
              <a:avLst/>
            </a:prstGeom>
            <a:solidFill>
              <a:srgbClr val="AB9B4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E5BA43B-AA85-C6ED-E9ED-F528BE6CA4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06" t="3791" r="4448" b="4495"/>
            <a:stretch/>
          </p:blipFill>
          <p:spPr>
            <a:xfrm>
              <a:off x="5085349" y="704850"/>
              <a:ext cx="4001502" cy="5867400"/>
            </a:xfrm>
            <a:prstGeom prst="cloud">
              <a:avLst/>
            </a:prstGeom>
            <a:effectLst>
              <a:outerShdw blurRad="127000" dist="279400" dir="2520000" algn="ctr" rotWithShape="0">
                <a:srgbClr val="000000">
                  <a:alpha val="96000"/>
                </a:srgbClr>
              </a:outerShdw>
            </a:effectLst>
          </p:spPr>
        </p:pic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86AEE4BD-7225-E077-3E82-64A2B0D2E634}"/>
              </a:ext>
            </a:extLst>
          </p:cNvPr>
          <p:cNvSpPr txBox="1"/>
          <p:nvPr/>
        </p:nvSpPr>
        <p:spPr>
          <a:xfrm>
            <a:off x="336884" y="2507839"/>
            <a:ext cx="57591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b="1" dirty="0">
                <a:latin typeface="Arial" panose="020B0604020202020204" pitchFamily="34" charset="0"/>
                <a:cs typeface="Arial" panose="020B0604020202020204" pitchFamily="34" charset="0"/>
              </a:rPr>
              <a:t>DESAMPARO</a:t>
            </a:r>
          </a:p>
        </p:txBody>
      </p:sp>
    </p:spTree>
    <p:extLst>
      <p:ext uri="{BB962C8B-B14F-4D97-AF65-F5344CB8AC3E}">
        <p14:creationId xmlns:p14="http://schemas.microsoft.com/office/powerpoint/2010/main" val="146982467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  <p:bldP spid="6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6016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tângulo 36">
            <a:extLst>
              <a:ext uri="{FF2B5EF4-FFF2-40B4-BE49-F238E27FC236}">
                <a16:creationId xmlns:a16="http://schemas.microsoft.com/office/drawing/2014/main" id="{5F1FA121-EC9D-D352-1B49-6466C4B6BD16}"/>
              </a:ext>
            </a:extLst>
          </p:cNvPr>
          <p:cNvSpPr/>
          <p:nvPr/>
        </p:nvSpPr>
        <p:spPr>
          <a:xfrm>
            <a:off x="7595932" y="0"/>
            <a:ext cx="4596068" cy="6858000"/>
          </a:xfrm>
          <a:prstGeom prst="rect">
            <a:avLst/>
          </a:prstGeom>
          <a:solidFill>
            <a:srgbClr val="F9CF2D"/>
          </a:solidFill>
          <a:ln w="762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1B287BD1-101F-B791-8441-74F77497109D}"/>
              </a:ext>
            </a:extLst>
          </p:cNvPr>
          <p:cNvGrpSpPr/>
          <p:nvPr/>
        </p:nvGrpSpPr>
        <p:grpSpPr>
          <a:xfrm>
            <a:off x="6898104" y="487507"/>
            <a:ext cx="3785935" cy="3455226"/>
            <a:chOff x="5614736" y="481263"/>
            <a:chExt cx="4748463" cy="4235116"/>
          </a:xfrm>
        </p:grpSpPr>
        <p:sp>
          <p:nvSpPr>
            <p:cNvPr id="38" name="Retângulo 37">
              <a:extLst>
                <a:ext uri="{FF2B5EF4-FFF2-40B4-BE49-F238E27FC236}">
                  <a16:creationId xmlns:a16="http://schemas.microsoft.com/office/drawing/2014/main" id="{49E72F10-3134-F268-9C57-0D5312180667}"/>
                </a:ext>
              </a:extLst>
            </p:cNvPr>
            <p:cNvSpPr/>
            <p:nvPr/>
          </p:nvSpPr>
          <p:spPr>
            <a:xfrm>
              <a:off x="5614736" y="481263"/>
              <a:ext cx="4748463" cy="423511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36" name="Imagem 35">
              <a:extLst>
                <a:ext uri="{FF2B5EF4-FFF2-40B4-BE49-F238E27FC236}">
                  <a16:creationId xmlns:a16="http://schemas.microsoft.com/office/drawing/2014/main" id="{D7CF04CF-CA70-09A9-20A5-1A3A224173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806" r="13119" b="16074"/>
            <a:stretch/>
          </p:blipFill>
          <p:spPr>
            <a:xfrm>
              <a:off x="5777440" y="617798"/>
              <a:ext cx="4443663" cy="3921940"/>
            </a:xfrm>
            <a:prstGeom prst="rect">
              <a:avLst/>
            </a:prstGeom>
            <a:effectLst>
              <a:outerShdw blurRad="101600" dist="114300" dir="3600000" algn="ctr" rotWithShape="0">
                <a:srgbClr val="000000">
                  <a:alpha val="43137"/>
                </a:srgbClr>
              </a:outerShdw>
            </a:effectLst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02E9EAC9-9DA1-DF6A-57FB-622CA7CCB8DD}"/>
              </a:ext>
            </a:extLst>
          </p:cNvPr>
          <p:cNvGrpSpPr/>
          <p:nvPr/>
        </p:nvGrpSpPr>
        <p:grpSpPr>
          <a:xfrm>
            <a:off x="5648201" y="3429000"/>
            <a:ext cx="4466345" cy="3028090"/>
            <a:chOff x="4588042" y="3429000"/>
            <a:chExt cx="5438274" cy="3357418"/>
          </a:xfrm>
        </p:grpSpPr>
        <p:sp>
          <p:nvSpPr>
            <p:cNvPr id="45" name="Retângulo 44">
              <a:extLst>
                <a:ext uri="{FF2B5EF4-FFF2-40B4-BE49-F238E27FC236}">
                  <a16:creationId xmlns:a16="http://schemas.microsoft.com/office/drawing/2014/main" id="{848F678C-3594-9081-23FC-591B266D179C}"/>
                </a:ext>
              </a:extLst>
            </p:cNvPr>
            <p:cNvSpPr/>
            <p:nvPr/>
          </p:nvSpPr>
          <p:spPr>
            <a:xfrm>
              <a:off x="4588042" y="3429000"/>
              <a:ext cx="5438274" cy="335741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Imagem 40">
              <a:extLst>
                <a:ext uri="{FF2B5EF4-FFF2-40B4-BE49-F238E27FC236}">
                  <a16:creationId xmlns:a16="http://schemas.microsoft.com/office/drawing/2014/main" id="{A3D51827-6376-2BB5-5DB4-71C02411F8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87" t="11696" b="10877"/>
            <a:stretch/>
          </p:blipFill>
          <p:spPr>
            <a:xfrm>
              <a:off x="4732420" y="3623040"/>
              <a:ext cx="5133185" cy="3004198"/>
            </a:xfrm>
            <a:prstGeom prst="rect">
              <a:avLst/>
            </a:prstGeom>
            <a:effectLst>
              <a:outerShdw blurRad="101600" dist="114300" dir="3600000" algn="ctr" rotWithShape="0">
                <a:srgbClr val="000000">
                  <a:alpha val="43137"/>
                </a:srgbClr>
              </a:outerShdw>
            </a:effectLst>
          </p:spPr>
        </p:pic>
      </p:grp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8BD4D8C8-CDF6-16BD-03B3-F2F75EDE4AB3}"/>
              </a:ext>
            </a:extLst>
          </p:cNvPr>
          <p:cNvSpPr txBox="1"/>
          <p:nvPr/>
        </p:nvSpPr>
        <p:spPr>
          <a:xfrm>
            <a:off x="336884" y="487507"/>
            <a:ext cx="4748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BA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 em Saúde Mental</a:t>
            </a:r>
          </a:p>
        </p:txBody>
      </p:sp>
      <p:sp>
        <p:nvSpPr>
          <p:cNvPr id="48" name="TextBox 7">
            <a:extLst>
              <a:ext uri="{FF2B5EF4-FFF2-40B4-BE49-F238E27FC236}">
                <a16:creationId xmlns:a16="http://schemas.microsoft.com/office/drawing/2014/main" id="{40694114-6E29-E0C8-2F29-6E296614249E}"/>
              </a:ext>
            </a:extLst>
          </p:cNvPr>
          <p:cNvSpPr txBox="1"/>
          <p:nvPr/>
        </p:nvSpPr>
        <p:spPr>
          <a:xfrm>
            <a:off x="336884" y="992435"/>
            <a:ext cx="5053259" cy="4873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Segundo a OMS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saúde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mental é um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estado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bem-estar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 qual um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indivíduo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percebe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suas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próprias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habilidades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lidar com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estresses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cotidianos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trabalhar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produtivamente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é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capaz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contribuir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sua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comunidade</a:t>
            </a:r>
            <a:r>
              <a:rPr lang="en-US" sz="3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12381222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48000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  <p:bldP spid="4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10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7" grpId="0"/>
          <p:bldP spid="48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35CFD3C-1D69-9DC2-A93E-4C492CF6DC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C39943-5BB5-C6C6-7601-B3564C84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25" y="3777427"/>
            <a:ext cx="4748949" cy="266998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2F6B047-6DBE-E215-CA09-FAE91D69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DC1CD4-A42B-99AD-724E-9E22FF1D9AC1}"/>
              </a:ext>
            </a:extLst>
          </p:cNvPr>
          <p:cNvSpPr txBox="1"/>
          <p:nvPr/>
        </p:nvSpPr>
        <p:spPr>
          <a:xfrm>
            <a:off x="1937873" y="2998164"/>
            <a:ext cx="8316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spc="600" dirty="0">
                <a:ln w="38100">
                  <a:solidFill>
                    <a:srgbClr val="F9CF2D"/>
                  </a:solidFill>
                </a:ln>
                <a:noFill/>
              </a:rPr>
              <a:t>SUICÍDIO E  TABU</a:t>
            </a:r>
          </a:p>
        </p:txBody>
      </p:sp>
    </p:spTree>
    <p:extLst>
      <p:ext uri="{BB962C8B-B14F-4D97-AF65-F5344CB8AC3E}">
        <p14:creationId xmlns:p14="http://schemas.microsoft.com/office/powerpoint/2010/main" val="40833314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35CFD3C-1D69-9DC2-A93E-4C492CF6DC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C39943-5BB5-C6C6-7601-B3564C84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11" y="0"/>
            <a:ext cx="12192000" cy="68580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DC1CD4-A42B-99AD-724E-9E22FF1D9AC1}"/>
              </a:ext>
            </a:extLst>
          </p:cNvPr>
          <p:cNvSpPr txBox="1"/>
          <p:nvPr/>
        </p:nvSpPr>
        <p:spPr>
          <a:xfrm>
            <a:off x="504853" y="323193"/>
            <a:ext cx="831625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spc="600" dirty="0">
                <a:ln w="38100">
                  <a:solidFill>
                    <a:srgbClr val="F9CF2D"/>
                  </a:solidFill>
                </a:ln>
                <a:noFill/>
              </a:rPr>
              <a:t>SUICÍDIO E  TABU</a:t>
            </a:r>
          </a:p>
        </p:txBody>
      </p:sp>
    </p:spTree>
    <p:extLst>
      <p:ext uri="{BB962C8B-B14F-4D97-AF65-F5344CB8AC3E}">
        <p14:creationId xmlns:p14="http://schemas.microsoft.com/office/powerpoint/2010/main" val="4196603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1B4D37C-1B51-05CE-1BAA-0870F3F65207}"/>
              </a:ext>
            </a:extLst>
          </p:cNvPr>
          <p:cNvGrpSpPr/>
          <p:nvPr/>
        </p:nvGrpSpPr>
        <p:grpSpPr>
          <a:xfrm>
            <a:off x="-65964" y="986050"/>
            <a:ext cx="5061045" cy="1897039"/>
            <a:chOff x="-65964" y="986050"/>
            <a:chExt cx="5061045" cy="1897039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04DD90FD-BD08-12FE-19FB-0746F5E26585}"/>
                </a:ext>
              </a:extLst>
            </p:cNvPr>
            <p:cNvSpPr/>
            <p:nvPr/>
          </p:nvSpPr>
          <p:spPr>
            <a:xfrm>
              <a:off x="0" y="986050"/>
              <a:ext cx="4435522" cy="1897039"/>
            </a:xfrm>
            <a:prstGeom prst="rect">
              <a:avLst/>
            </a:prstGeom>
            <a:solidFill>
              <a:srgbClr val="F9CF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spc="300" dirty="0">
                  <a:solidFill>
                    <a:schemeClr val="tx1"/>
                  </a:solidFill>
                </a:rPr>
                <a:t>40 SEGUNDOS</a:t>
              </a:r>
            </a:p>
            <a:p>
              <a:pPr algn="ctr"/>
              <a:r>
                <a:rPr lang="pt-BR" sz="3200" dirty="0">
                  <a:solidFill>
                    <a:schemeClr val="tx1"/>
                  </a:solidFill>
                </a:rPr>
                <a:t>Uma pessoa morre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32B0BC2-18D4-BEAD-8880-8C7595AB419D}"/>
                </a:ext>
              </a:extLst>
            </p:cNvPr>
            <p:cNvSpPr/>
            <p:nvPr/>
          </p:nvSpPr>
          <p:spPr>
            <a:xfrm>
              <a:off x="-65964" y="1119116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A5280E-B24F-F5D6-A923-921DCA750FE6}"/>
              </a:ext>
            </a:extLst>
          </p:cNvPr>
          <p:cNvGrpSpPr/>
          <p:nvPr/>
        </p:nvGrpSpPr>
        <p:grpSpPr>
          <a:xfrm>
            <a:off x="7183271" y="3564339"/>
            <a:ext cx="5061045" cy="1897039"/>
            <a:chOff x="7183271" y="3564339"/>
            <a:chExt cx="5061045" cy="189703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220BA99-52F4-2A47-28A7-8B02E2C22132}"/>
                </a:ext>
              </a:extLst>
            </p:cNvPr>
            <p:cNvSpPr/>
            <p:nvPr/>
          </p:nvSpPr>
          <p:spPr>
            <a:xfrm>
              <a:off x="7756478" y="3564339"/>
              <a:ext cx="4435522" cy="1897039"/>
            </a:xfrm>
            <a:prstGeom prst="rect">
              <a:avLst/>
            </a:prstGeom>
            <a:solidFill>
              <a:srgbClr val="F9CF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sz="4000" b="1" spc="300" dirty="0">
                  <a:solidFill>
                    <a:prstClr val="black"/>
                  </a:solidFill>
                </a:rPr>
                <a:t>800 MIL</a:t>
              </a:r>
            </a:p>
            <a:p>
              <a:pPr lvl="0" algn="ctr"/>
              <a:r>
                <a:rPr lang="pt-BR" sz="3200" dirty="0">
                  <a:solidFill>
                    <a:prstClr val="black"/>
                  </a:solidFill>
                </a:rPr>
                <a:t>Mortes por ano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E0AD705-8DD9-33F1-21A8-757A1E557567}"/>
                </a:ext>
              </a:extLst>
            </p:cNvPr>
            <p:cNvSpPr/>
            <p:nvPr/>
          </p:nvSpPr>
          <p:spPr>
            <a:xfrm>
              <a:off x="7183271" y="3721287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849951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1B4D37C-1B51-05CE-1BAA-0870F3F65207}"/>
              </a:ext>
            </a:extLst>
          </p:cNvPr>
          <p:cNvGrpSpPr/>
          <p:nvPr/>
        </p:nvGrpSpPr>
        <p:grpSpPr>
          <a:xfrm>
            <a:off x="-65964" y="986050"/>
            <a:ext cx="5061045" cy="1897039"/>
            <a:chOff x="-65964" y="986050"/>
            <a:chExt cx="5061045" cy="1897039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04DD90FD-BD08-12FE-19FB-0746F5E26585}"/>
                </a:ext>
              </a:extLst>
            </p:cNvPr>
            <p:cNvSpPr/>
            <p:nvPr/>
          </p:nvSpPr>
          <p:spPr>
            <a:xfrm>
              <a:off x="0" y="986050"/>
              <a:ext cx="4435522" cy="1897039"/>
            </a:xfrm>
            <a:prstGeom prst="rect">
              <a:avLst/>
            </a:prstGeom>
            <a:solidFill>
              <a:srgbClr val="F9CF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spc="300" dirty="0">
                  <a:solidFill>
                    <a:schemeClr val="tx1"/>
                  </a:solidFill>
                </a:rPr>
                <a:t>2ª CAUSA MORTE</a:t>
              </a:r>
            </a:p>
            <a:p>
              <a:pPr algn="ctr"/>
              <a:r>
                <a:rPr lang="pt-BR" sz="3200" dirty="0">
                  <a:solidFill>
                    <a:schemeClr val="tx1"/>
                  </a:solidFill>
                </a:rPr>
                <a:t>15 a 29 anos</a:t>
              </a: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32B0BC2-18D4-BEAD-8880-8C7595AB419D}"/>
                </a:ext>
              </a:extLst>
            </p:cNvPr>
            <p:cNvSpPr/>
            <p:nvPr/>
          </p:nvSpPr>
          <p:spPr>
            <a:xfrm>
              <a:off x="-65964" y="1119116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A5280E-B24F-F5D6-A923-921DCA750FE6}"/>
              </a:ext>
            </a:extLst>
          </p:cNvPr>
          <p:cNvGrpSpPr/>
          <p:nvPr/>
        </p:nvGrpSpPr>
        <p:grpSpPr>
          <a:xfrm>
            <a:off x="7183271" y="3564339"/>
            <a:ext cx="5061045" cy="1897039"/>
            <a:chOff x="7183271" y="3564339"/>
            <a:chExt cx="5061045" cy="189703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220BA99-52F4-2A47-28A7-8B02E2C22132}"/>
                </a:ext>
              </a:extLst>
            </p:cNvPr>
            <p:cNvSpPr/>
            <p:nvPr/>
          </p:nvSpPr>
          <p:spPr>
            <a:xfrm>
              <a:off x="7756478" y="3564339"/>
              <a:ext cx="4435522" cy="1897039"/>
            </a:xfrm>
            <a:prstGeom prst="rect">
              <a:avLst/>
            </a:prstGeom>
            <a:solidFill>
              <a:srgbClr val="F9CF2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sz="4000" b="1" spc="300" dirty="0">
                  <a:solidFill>
                    <a:prstClr val="black"/>
                  </a:solidFill>
                </a:rPr>
                <a:t>3 SEGUNDOS</a:t>
              </a:r>
            </a:p>
            <a:p>
              <a:pPr lvl="0" algn="ctr"/>
              <a:r>
                <a:rPr lang="pt-BR" sz="3200" dirty="0">
                  <a:solidFill>
                    <a:prstClr val="black"/>
                  </a:solidFill>
                </a:rPr>
                <a:t>Uma tentativa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E0AD705-8DD9-33F1-21A8-757A1E557567}"/>
                </a:ext>
              </a:extLst>
            </p:cNvPr>
            <p:cNvSpPr/>
            <p:nvPr/>
          </p:nvSpPr>
          <p:spPr>
            <a:xfrm>
              <a:off x="7183271" y="3721287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93090301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4DD90FD-BD08-12FE-19FB-0746F5E2658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9CF2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spc="300" dirty="0">
                <a:solidFill>
                  <a:schemeClr val="tx1"/>
                </a:solidFill>
              </a:rPr>
              <a:t>BRASIL</a:t>
            </a:r>
          </a:p>
          <a:p>
            <a:pPr algn="ctr"/>
            <a:r>
              <a:rPr lang="pt-BR" sz="3200" dirty="0">
                <a:solidFill>
                  <a:schemeClr val="tx1"/>
                </a:solidFill>
              </a:rPr>
              <a:t>Oitavo País em número de mortes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220BA99-52F4-2A47-28A7-8B02E2C22132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/>
            <a:r>
              <a:rPr lang="pt-BR" sz="4000" b="1" spc="300" dirty="0">
                <a:solidFill>
                  <a:schemeClr val="bg1"/>
                </a:solidFill>
              </a:rPr>
              <a:t>11 MIL PESSOAS/ANO </a:t>
            </a:r>
          </a:p>
          <a:p>
            <a:pPr lvl="0" algn="ctr"/>
            <a:endParaRPr lang="pt-BR" sz="4000" b="1" spc="300" dirty="0">
              <a:solidFill>
                <a:schemeClr val="bg1"/>
              </a:solidFill>
            </a:endParaRPr>
          </a:p>
          <a:p>
            <a:pPr lvl="0" algn="ctr"/>
            <a:endParaRPr lang="pt-BR" sz="4000" b="1" spc="300" dirty="0">
              <a:solidFill>
                <a:schemeClr val="bg1"/>
              </a:solidFill>
            </a:endParaRPr>
          </a:p>
          <a:p>
            <a:pPr lvl="0"/>
            <a:r>
              <a:rPr lang="pt-BR" sz="4000" b="1" spc="300" dirty="0">
                <a:solidFill>
                  <a:schemeClr val="bg1"/>
                </a:solidFill>
              </a:rPr>
              <a:t>4ª CAUSA DE MORTE</a:t>
            </a:r>
          </a:p>
          <a:p>
            <a:pPr lvl="0"/>
            <a:r>
              <a:rPr lang="pt-BR" sz="3200" dirty="0">
                <a:solidFill>
                  <a:schemeClr val="bg1"/>
                </a:solidFill>
              </a:rPr>
              <a:t>Jovens de 15 a 29 anos</a:t>
            </a:r>
          </a:p>
          <a:p>
            <a:pPr lvl="0"/>
            <a:endParaRPr lang="pt-BR" sz="3200" dirty="0">
              <a:solidFill>
                <a:schemeClr val="bg1"/>
              </a:solidFill>
            </a:endParaRPr>
          </a:p>
          <a:p>
            <a:pPr lvl="0"/>
            <a:r>
              <a:rPr lang="pt-BR" sz="4000" b="1" spc="300" dirty="0">
                <a:solidFill>
                  <a:schemeClr val="bg1"/>
                </a:solidFill>
              </a:rPr>
              <a:t>AUMENTO DE 24%</a:t>
            </a:r>
          </a:p>
          <a:p>
            <a:pPr lvl="0"/>
            <a:r>
              <a:rPr lang="pt-BR" sz="3200" dirty="0">
                <a:solidFill>
                  <a:schemeClr val="bg1"/>
                </a:solidFill>
              </a:rPr>
              <a:t>Entre adolescentes (2006 a 2015)</a:t>
            </a:r>
          </a:p>
          <a:p>
            <a:pPr lvl="0"/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450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08508994-973E-BA0A-C6AC-B31AE0297C66}"/>
              </a:ext>
            </a:extLst>
          </p:cNvPr>
          <p:cNvSpPr txBox="1"/>
          <p:nvPr/>
        </p:nvSpPr>
        <p:spPr>
          <a:xfrm>
            <a:off x="336884" y="487507"/>
            <a:ext cx="4748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EBA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pic>
        <p:nvPicPr>
          <p:cNvPr id="6" name="Gráfico 5" descr="Homem">
            <a:extLst>
              <a:ext uri="{FF2B5EF4-FFF2-40B4-BE49-F238E27FC236}">
                <a16:creationId xmlns:a16="http://schemas.microsoft.com/office/drawing/2014/main" id="{05AC9280-2491-2E27-D298-44578FA51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8" y="1552430"/>
            <a:ext cx="914400" cy="914400"/>
          </a:xfrm>
          <a:prstGeom prst="rect">
            <a:avLst/>
          </a:prstGeom>
        </p:spPr>
      </p:pic>
      <p:pic>
        <p:nvPicPr>
          <p:cNvPr id="7" name="Gráfico 6" descr="Homem">
            <a:extLst>
              <a:ext uri="{FF2B5EF4-FFF2-40B4-BE49-F238E27FC236}">
                <a16:creationId xmlns:a16="http://schemas.microsoft.com/office/drawing/2014/main" id="{AEEA17E4-0379-EE57-D2A0-30C12D2F7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0435" y="1552430"/>
            <a:ext cx="914400" cy="914400"/>
          </a:xfrm>
          <a:prstGeom prst="rect">
            <a:avLst/>
          </a:prstGeom>
        </p:spPr>
      </p:pic>
      <p:pic>
        <p:nvPicPr>
          <p:cNvPr id="8" name="Gráfico 7" descr="Homem">
            <a:extLst>
              <a:ext uri="{FF2B5EF4-FFF2-40B4-BE49-F238E27FC236}">
                <a16:creationId xmlns:a16="http://schemas.microsoft.com/office/drawing/2014/main" id="{9D60EBFC-B65A-BC57-DED6-FDB1149B6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322" y="1552430"/>
            <a:ext cx="914400" cy="914400"/>
          </a:xfrm>
          <a:prstGeom prst="rect">
            <a:avLst/>
          </a:prstGeom>
        </p:spPr>
      </p:pic>
      <p:pic>
        <p:nvPicPr>
          <p:cNvPr id="9" name="Gráfico 8" descr="Homem">
            <a:extLst>
              <a:ext uri="{FF2B5EF4-FFF2-40B4-BE49-F238E27FC236}">
                <a16:creationId xmlns:a16="http://schemas.microsoft.com/office/drawing/2014/main" id="{748D5CCE-187D-237D-C211-F03C6E17E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0209" y="1552430"/>
            <a:ext cx="914400" cy="914400"/>
          </a:xfrm>
          <a:prstGeom prst="rect">
            <a:avLst/>
          </a:prstGeom>
        </p:spPr>
      </p:pic>
      <p:pic>
        <p:nvPicPr>
          <p:cNvPr id="10" name="Gráfico 9" descr="Homem">
            <a:extLst>
              <a:ext uri="{FF2B5EF4-FFF2-40B4-BE49-F238E27FC236}">
                <a16:creationId xmlns:a16="http://schemas.microsoft.com/office/drawing/2014/main" id="{746111AC-650F-E738-EC33-4CADAE9D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096" y="1552430"/>
            <a:ext cx="914400" cy="914400"/>
          </a:xfrm>
          <a:prstGeom prst="rect">
            <a:avLst/>
          </a:prstGeom>
        </p:spPr>
      </p:pic>
      <p:pic>
        <p:nvPicPr>
          <p:cNvPr id="11" name="Gráfico 10" descr="Homem">
            <a:extLst>
              <a:ext uri="{FF2B5EF4-FFF2-40B4-BE49-F238E27FC236}">
                <a16:creationId xmlns:a16="http://schemas.microsoft.com/office/drawing/2014/main" id="{67DCF3DA-5BA8-DEF1-6104-078E6B28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9983" y="1552430"/>
            <a:ext cx="914400" cy="914400"/>
          </a:xfrm>
          <a:prstGeom prst="rect">
            <a:avLst/>
          </a:prstGeom>
        </p:spPr>
      </p:pic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30039300-AA72-5316-7E80-BC928B1A7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9870" y="1552430"/>
            <a:ext cx="914400" cy="914400"/>
          </a:xfrm>
          <a:prstGeom prst="rect">
            <a:avLst/>
          </a:prstGeom>
        </p:spPr>
      </p:pic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B3109C7F-E1DA-8A20-44BF-99966A60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9757" y="1552430"/>
            <a:ext cx="914400" cy="914400"/>
          </a:xfrm>
          <a:prstGeom prst="rect">
            <a:avLst/>
          </a:prstGeom>
        </p:spPr>
      </p:pic>
      <p:pic>
        <p:nvPicPr>
          <p:cNvPr id="14" name="Gráfico 13" descr="Homem">
            <a:extLst>
              <a:ext uri="{FF2B5EF4-FFF2-40B4-BE49-F238E27FC236}">
                <a16:creationId xmlns:a16="http://schemas.microsoft.com/office/drawing/2014/main" id="{34D14870-773A-60F5-7F44-A12A2C7C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9644" y="1552430"/>
            <a:ext cx="914400" cy="914400"/>
          </a:xfrm>
          <a:prstGeom prst="rect">
            <a:avLst/>
          </a:prstGeom>
        </p:spPr>
      </p:pic>
      <p:pic>
        <p:nvPicPr>
          <p:cNvPr id="15" name="Gráfico 14" descr="Homem">
            <a:extLst>
              <a:ext uri="{FF2B5EF4-FFF2-40B4-BE49-F238E27FC236}">
                <a16:creationId xmlns:a16="http://schemas.microsoft.com/office/drawing/2014/main" id="{9C9FD140-7F67-AEE9-5B62-831EE0E5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534" y="1552430"/>
            <a:ext cx="914400" cy="914400"/>
          </a:xfrm>
          <a:prstGeom prst="rect">
            <a:avLst/>
          </a:prstGeom>
        </p:spPr>
      </p:pic>
      <p:pic>
        <p:nvPicPr>
          <p:cNvPr id="16" name="Gráfico 15" descr="Homem">
            <a:extLst>
              <a:ext uri="{FF2B5EF4-FFF2-40B4-BE49-F238E27FC236}">
                <a16:creationId xmlns:a16="http://schemas.microsoft.com/office/drawing/2014/main" id="{356C4203-6615-D4DD-9494-CBA948810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8" y="2487303"/>
            <a:ext cx="914400" cy="914400"/>
          </a:xfrm>
          <a:prstGeom prst="rect">
            <a:avLst/>
          </a:prstGeom>
        </p:spPr>
      </p:pic>
      <p:pic>
        <p:nvPicPr>
          <p:cNvPr id="17" name="Gráfico 16" descr="Homem">
            <a:extLst>
              <a:ext uri="{FF2B5EF4-FFF2-40B4-BE49-F238E27FC236}">
                <a16:creationId xmlns:a16="http://schemas.microsoft.com/office/drawing/2014/main" id="{18DFE004-30DB-73E4-E109-5C40CD09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0435" y="2487303"/>
            <a:ext cx="914400" cy="914400"/>
          </a:xfrm>
          <a:prstGeom prst="rect">
            <a:avLst/>
          </a:prstGeom>
        </p:spPr>
      </p:pic>
      <p:pic>
        <p:nvPicPr>
          <p:cNvPr id="18" name="Gráfico 17" descr="Homem">
            <a:extLst>
              <a:ext uri="{FF2B5EF4-FFF2-40B4-BE49-F238E27FC236}">
                <a16:creationId xmlns:a16="http://schemas.microsoft.com/office/drawing/2014/main" id="{3BD45A5C-A3BE-87D9-EB98-D34E99737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322" y="2487303"/>
            <a:ext cx="914400" cy="914400"/>
          </a:xfrm>
          <a:prstGeom prst="rect">
            <a:avLst/>
          </a:prstGeom>
        </p:spPr>
      </p:pic>
      <p:pic>
        <p:nvPicPr>
          <p:cNvPr id="19" name="Gráfico 18" descr="Homem">
            <a:extLst>
              <a:ext uri="{FF2B5EF4-FFF2-40B4-BE49-F238E27FC236}">
                <a16:creationId xmlns:a16="http://schemas.microsoft.com/office/drawing/2014/main" id="{C96CB32F-A1FC-DF50-634C-5367F8EA8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0209" y="2487303"/>
            <a:ext cx="914400" cy="914400"/>
          </a:xfrm>
          <a:prstGeom prst="rect">
            <a:avLst/>
          </a:prstGeom>
        </p:spPr>
      </p:pic>
      <p:pic>
        <p:nvPicPr>
          <p:cNvPr id="20" name="Gráfico 19" descr="Homem">
            <a:extLst>
              <a:ext uri="{FF2B5EF4-FFF2-40B4-BE49-F238E27FC236}">
                <a16:creationId xmlns:a16="http://schemas.microsoft.com/office/drawing/2014/main" id="{0D721E41-A6E3-C39A-D9C5-837595B76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096" y="2487303"/>
            <a:ext cx="914400" cy="914400"/>
          </a:xfrm>
          <a:prstGeom prst="rect">
            <a:avLst/>
          </a:prstGeom>
        </p:spPr>
      </p:pic>
      <p:pic>
        <p:nvPicPr>
          <p:cNvPr id="21" name="Gráfico 20" descr="Homem">
            <a:extLst>
              <a:ext uri="{FF2B5EF4-FFF2-40B4-BE49-F238E27FC236}">
                <a16:creationId xmlns:a16="http://schemas.microsoft.com/office/drawing/2014/main" id="{1328355F-0AC7-94D7-8874-C08A04184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9983" y="2487303"/>
            <a:ext cx="914400" cy="914400"/>
          </a:xfrm>
          <a:prstGeom prst="rect">
            <a:avLst/>
          </a:prstGeom>
        </p:spPr>
      </p:pic>
      <p:pic>
        <p:nvPicPr>
          <p:cNvPr id="22" name="Gráfico 21" descr="Homem">
            <a:extLst>
              <a:ext uri="{FF2B5EF4-FFF2-40B4-BE49-F238E27FC236}">
                <a16:creationId xmlns:a16="http://schemas.microsoft.com/office/drawing/2014/main" id="{F878B286-CE29-F97E-FB26-CCBCB993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9870" y="2487303"/>
            <a:ext cx="914400" cy="914400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3EC5D41-BB2D-8481-935A-80BA65EE2301}"/>
              </a:ext>
            </a:extLst>
          </p:cNvPr>
          <p:cNvGrpSpPr/>
          <p:nvPr/>
        </p:nvGrpSpPr>
        <p:grpSpPr>
          <a:xfrm>
            <a:off x="2750322" y="3887397"/>
            <a:ext cx="6434621" cy="2172207"/>
            <a:chOff x="6697770" y="3192381"/>
            <a:chExt cx="2085473" cy="1363580"/>
          </a:xfrm>
          <a:solidFill>
            <a:srgbClr val="F9CF2D"/>
          </a:solidFill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D5BE1875-0B2E-6B98-BEF6-73BE2FDCAB42}"/>
                </a:ext>
              </a:extLst>
            </p:cNvPr>
            <p:cNvSpPr/>
            <p:nvPr/>
          </p:nvSpPr>
          <p:spPr>
            <a:xfrm>
              <a:off x="6697770" y="3192381"/>
              <a:ext cx="2085473" cy="1363580"/>
            </a:xfrm>
            <a:prstGeom prst="rect">
              <a:avLst/>
            </a:prstGeom>
            <a:solidFill>
              <a:srgbClr val="EBA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4000" b="1">
                <a:solidFill>
                  <a:schemeClr val="bg1"/>
                </a:solidFill>
              </a:endParaRPr>
            </a:p>
          </p:txBody>
        </p:sp>
        <p:sp>
          <p:nvSpPr>
            <p:cNvPr id="29" name="Retângulo 28">
              <a:extLst>
                <a:ext uri="{FF2B5EF4-FFF2-40B4-BE49-F238E27FC236}">
                  <a16:creationId xmlns:a16="http://schemas.microsoft.com/office/drawing/2014/main" id="{20A38997-4942-904D-E3DB-0168B4EADA3B}"/>
                </a:ext>
              </a:extLst>
            </p:cNvPr>
            <p:cNvSpPr/>
            <p:nvPr/>
          </p:nvSpPr>
          <p:spPr>
            <a:xfrm>
              <a:off x="6833937" y="3320716"/>
              <a:ext cx="1845032" cy="1106905"/>
            </a:xfrm>
            <a:prstGeom prst="rect">
              <a:avLst/>
            </a:prstGeom>
            <a:grpFill/>
            <a:ln>
              <a:noFill/>
            </a:ln>
            <a:effectLst>
              <a:outerShdw blurRad="228600" dist="152400" dir="5400000" algn="ctr" rotWithShape="0">
                <a:srgbClr val="000000">
                  <a:alpha val="43137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solidFill>
                    <a:schemeClr val="tx1"/>
                  </a:solidFill>
                </a:rPr>
                <a:t>17 pessoas tiveram pensamentos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22523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205</Words>
  <Application>Microsoft Office PowerPoint</Application>
  <PresentationFormat>Widescreen</PresentationFormat>
  <Paragraphs>49</Paragraphs>
  <Slides>22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4</cp:revision>
  <dcterms:created xsi:type="dcterms:W3CDTF">2023-09-15T12:25:50Z</dcterms:created>
  <dcterms:modified xsi:type="dcterms:W3CDTF">2023-09-15T19:58:06Z</dcterms:modified>
</cp:coreProperties>
</file>